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341" r:id="rId3"/>
    <p:sldId id="343" r:id="rId4"/>
    <p:sldId id="335" r:id="rId5"/>
    <p:sldId id="345" r:id="rId6"/>
    <p:sldId id="346" r:id="rId7"/>
  </p:sldIdLst>
  <p:sldSz cx="9144000" cy="6858000" type="screen4x3"/>
  <p:notesSz cx="6858000" cy="9080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08000"/>
    <a:srgbClr val="FF33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4504" autoAdjust="0"/>
  </p:normalViewPr>
  <p:slideViewPr>
    <p:cSldViewPr snapToGrid="0">
      <p:cViewPr varScale="1">
        <p:scale>
          <a:sx n="90" d="100"/>
          <a:sy n="90" d="100"/>
        </p:scale>
        <p:origin x="855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ImportingData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4559D14-07CD-42AF-941B-E7B1518C3CE2}" type="datetimeFigureOut">
              <a:rPr lang="en-US"/>
              <a:pPr>
                <a:defRPr/>
              </a:pPr>
              <a:t>4/8/2021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5118F88-EE66-41A6-B48B-24443FE3D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158577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ImportingData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077B56E-D335-418D-B5F4-D613C4CA61E8}" type="datetimeFigureOut">
              <a:rPr lang="en-US"/>
              <a:pPr>
                <a:defRPr/>
              </a:pPr>
              <a:t>4/8/2021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81038"/>
            <a:ext cx="4540250" cy="3405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3238"/>
            <a:ext cx="5486400" cy="4086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4888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8C742D9-6136-4257-9FF3-D76BE3389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68405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AAE3698-21DA-43BE-98E5-0159DB31EA3D}" type="slidenum">
              <a:rPr lang="en-US" altLang="en-US" smtClean="0"/>
              <a:pPr eaLnBrk="1" hangingPunct="1"/>
              <a:t>1</a:t>
            </a:fld>
            <a:endParaRPr lang="en-US" altLang="en-US"/>
          </a:p>
        </p:txBody>
      </p:sp>
      <p:sp>
        <p:nvSpPr>
          <p:cNvPr id="26629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2088E0-9A8F-4172-BA2A-A59187F641BE}" type="datetime1">
              <a:rPr lang="en-US" altLang="en-US" smtClean="0"/>
              <a:pPr eaLnBrk="1" hangingPunct="1"/>
              <a:t>4/8/2021</a:t>
            </a:fld>
            <a:endParaRPr lang="en-US" altLang="en-US"/>
          </a:p>
        </p:txBody>
      </p:sp>
      <p:sp>
        <p:nvSpPr>
          <p:cNvPr id="26630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ImportingData</a:t>
            </a:r>
          </a:p>
        </p:txBody>
      </p:sp>
    </p:spTree>
    <p:extLst>
      <p:ext uri="{BB962C8B-B14F-4D97-AF65-F5344CB8AC3E}">
        <p14:creationId xmlns:p14="http://schemas.microsoft.com/office/powerpoint/2010/main" val="65902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B3809-AF7C-4DE4-AB45-99F6C9366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0B734-9466-475C-AE2E-9152C238A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6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DDEDE-D003-4402-B849-7ADB2BBB0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814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01BA1-9B0B-4F6F-B457-47A1F5E1E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858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428F1-A4D1-40C7-A864-C5D728FC2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53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1C266-46A1-4E57-8C9A-99AEC602A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145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5FD13-318E-4EC8-9BD5-78FA45536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55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5AA90-8F0C-4EA5-B12B-6B15D889E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030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86D29-01DA-477A-9187-C1F0A1FC15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739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72163-584F-4D53-BC32-380B992543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744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64EF2-87ED-4420-85DB-0D4B2CC99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7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96595-DD5D-49E8-90C7-A6EAD80FF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50000">
              <a:schemeClr val="bg1"/>
            </a:gs>
            <a:gs pos="100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952D58A-2B9C-4C78-B21A-10DE0BC95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/>
              <a:t>Finalize tables created from Import Wizard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0" y="0"/>
            <a:ext cx="29924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The Sister Cities Database </a:t>
            </a:r>
          </a:p>
          <a:p>
            <a:pPr eaLnBrk="1" hangingPunct="1"/>
            <a:r>
              <a:rPr lang="en-US" altLang="en-US" dirty="0"/>
              <a:t>Development Project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 the Table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278351" y="1055951"/>
            <a:ext cx="4996909" cy="4525963"/>
          </a:xfrm>
        </p:spPr>
        <p:txBody>
          <a:bodyPr/>
          <a:lstStyle/>
          <a:p>
            <a:r>
              <a:rPr lang="en-US" sz="2000" dirty="0" err="1"/>
              <a:t>Rt</a:t>
            </a:r>
            <a:r>
              <a:rPr lang="en-US" sz="2000" dirty="0"/>
              <a:t>-click on the table</a:t>
            </a:r>
          </a:p>
          <a:p>
            <a:r>
              <a:rPr lang="en-US" sz="2000" dirty="0"/>
              <a:t>Select “Design”</a:t>
            </a:r>
          </a:p>
          <a:p>
            <a:r>
              <a:rPr lang="en-US" sz="2000" dirty="0"/>
              <a:t>Change the attributes’ Data Type, then the size: Example: </a:t>
            </a:r>
            <a:r>
              <a:rPr lang="en-US" sz="2000" dirty="0">
                <a:solidFill>
                  <a:srgbClr val="008000"/>
                </a:solidFill>
              </a:rPr>
              <a:t>char</a:t>
            </a:r>
            <a:r>
              <a:rPr lang="en-US" sz="2000" dirty="0"/>
              <a:t>(</a:t>
            </a:r>
            <a:r>
              <a:rPr lang="en-US" sz="2000" dirty="0">
                <a:solidFill>
                  <a:srgbClr val="CC3300"/>
                </a:solidFill>
              </a:rPr>
              <a:t>255</a:t>
            </a:r>
            <a:r>
              <a:rPr lang="en-US" sz="2000" dirty="0"/>
              <a:t>)</a:t>
            </a:r>
            <a:r>
              <a:rPr lang="en-US" sz="2000" dirty="0">
                <a:sym typeface="Wingdings" panose="05000000000000000000" pitchFamily="2" charset="2"/>
              </a:rPr>
              <a:t></a:t>
            </a:r>
            <a:r>
              <a:rPr lang="en-US" sz="2000" dirty="0" err="1">
                <a:solidFill>
                  <a:srgbClr val="008000"/>
                </a:solidFill>
                <a:sym typeface="Wingdings" panose="05000000000000000000" pitchFamily="2" charset="2"/>
              </a:rPr>
              <a:t>nvarchr</a:t>
            </a:r>
            <a:r>
              <a:rPr lang="en-US" sz="2000" dirty="0">
                <a:sym typeface="Wingdings" panose="05000000000000000000" pitchFamily="2" charset="2"/>
              </a:rPr>
              <a:t>(</a:t>
            </a:r>
            <a:r>
              <a:rPr lang="en-US" sz="2000" dirty="0">
                <a:solidFill>
                  <a:srgbClr val="CC3300"/>
                </a:solidFill>
                <a:sym typeface="Wingdings" panose="05000000000000000000" pitchFamily="2" charset="2"/>
              </a:rPr>
              <a:t>250</a:t>
            </a:r>
            <a:r>
              <a:rPr lang="en-US" sz="2000" dirty="0"/>
              <a:t>) (the actual size should follow the class convention)</a:t>
            </a:r>
          </a:p>
        </p:txBody>
      </p:sp>
      <p:sp>
        <p:nvSpPr>
          <p:cNvPr id="9" name="Right Arrow 8"/>
          <p:cNvSpPr/>
          <p:nvPr/>
        </p:nvSpPr>
        <p:spPr bwMode="auto">
          <a:xfrm>
            <a:off x="4082796" y="4944753"/>
            <a:ext cx="978408" cy="484632"/>
          </a:xfrm>
          <a:prstGeom prst="right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3466" y="3108975"/>
            <a:ext cx="532872" cy="209958"/>
          </a:xfrm>
          <a:prstGeom prst="rect">
            <a:avLst/>
          </a:prstGeom>
        </p:spPr>
      </p:pic>
      <p:pic>
        <p:nvPicPr>
          <p:cNvPr id="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3466" y="3108975"/>
            <a:ext cx="532872" cy="2099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8999152-2684-4523-B31F-C1EA839D43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32" y="3030902"/>
            <a:ext cx="4151792" cy="37035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F4ECF48-C002-4C07-A309-F56C5FE935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2332" y="2993688"/>
            <a:ext cx="4214152" cy="3674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370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 be “Warnings”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92" y="1711263"/>
            <a:ext cx="6005145" cy="4790621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9607" y="1556238"/>
            <a:ext cx="2244970" cy="4525963"/>
          </a:xfrm>
        </p:spPr>
        <p:txBody>
          <a:bodyPr/>
          <a:lstStyle/>
          <a:p>
            <a:r>
              <a:rPr lang="en-US" sz="2000" dirty="0"/>
              <a:t>Because the field sizes have been changed, the wizard may warn you that some data may be lost.</a:t>
            </a:r>
          </a:p>
          <a:p>
            <a:r>
              <a:rPr lang="en-US" sz="2000" dirty="0"/>
              <a:t>Click “Yes”, then check your data (next slide).</a:t>
            </a:r>
          </a:p>
        </p:txBody>
      </p:sp>
    </p:spTree>
    <p:extLst>
      <p:ext uri="{BB962C8B-B14F-4D97-AF65-F5344CB8AC3E}">
        <p14:creationId xmlns:p14="http://schemas.microsoft.com/office/powerpoint/2010/main" val="2221984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Verify the Results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en-US" altLang="en-US"/>
              <a:t>Inspect the table </a:t>
            </a:r>
            <a:r>
              <a:rPr lang="en-US" altLang="en-US" sz="1400"/>
              <a:t>(right-click table name, choose Select Top 1000 Rows)</a:t>
            </a:r>
            <a:endParaRPr lang="en-US" altLang="en-US"/>
          </a:p>
          <a:p>
            <a:pPr lvl="1" eaLnBrk="1" hangingPunct="1">
              <a:buFont typeface="Wingdings" pitchFamily="2" charset="2"/>
              <a:buChar char="q"/>
            </a:pPr>
            <a:r>
              <a:rPr lang="en-US" altLang="en-US"/>
              <a:t>Data in expected columns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n-US" altLang="en-US"/>
              <a:t>Numeric data format, ensure no loss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n-US" altLang="en-US"/>
              <a:t>Character data, check for truncation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133" y="3781071"/>
            <a:ext cx="7847542" cy="2345092"/>
          </a:xfrm>
          <a:prstGeom prst="rect">
            <a:avLst/>
          </a:prstGeom>
        </p:spPr>
      </p:pic>
      <p:pic>
        <p:nvPicPr>
          <p:cNvPr id="3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133" y="3781071"/>
            <a:ext cx="7847542" cy="234509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Add the Primary Key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35963" cy="7874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Nearly all “production” tables need a PK.</a:t>
            </a:r>
          </a:p>
          <a:p>
            <a:pPr eaLnBrk="1" hangingPunct="1"/>
            <a:r>
              <a:rPr lang="en-US" altLang="en-US" sz="2400" dirty="0"/>
              <a:t>Often the PK will be an identity field.</a:t>
            </a:r>
          </a:p>
          <a:p>
            <a:pPr eaLnBrk="1" hangingPunct="1"/>
            <a:r>
              <a:rPr lang="en-US" altLang="en-US" sz="2400" dirty="0"/>
              <a:t>On the left  panel of the SCA website you will find a useful link. “</a:t>
            </a:r>
            <a:r>
              <a:rPr lang="en-US" altLang="en-US" sz="2400" dirty="0">
                <a:solidFill>
                  <a:srgbClr val="0070C0"/>
                </a:solidFill>
              </a:rPr>
              <a:t>How to … </a:t>
            </a:r>
            <a:r>
              <a:rPr lang="en-US" altLang="en-US" sz="2400" u="sng" dirty="0">
                <a:solidFill>
                  <a:srgbClr val="0070C0"/>
                </a:solidFill>
              </a:rPr>
              <a:t>Create Identity PKs</a:t>
            </a:r>
            <a:r>
              <a:rPr lang="en-US" altLang="en-US" sz="2400" dirty="0"/>
              <a:t>”. This link takes you to a page that explains how to make an identity PK (a.k.a. an “</a:t>
            </a:r>
            <a:r>
              <a:rPr lang="en-US" altLang="en-US" sz="2400" dirty="0" err="1"/>
              <a:t>autonumber</a:t>
            </a:r>
            <a:r>
              <a:rPr lang="en-US" altLang="en-US" sz="2400" dirty="0"/>
              <a:t>” field or an “auto-increment” field). </a:t>
            </a:r>
          </a:p>
        </p:txBody>
      </p:sp>
    </p:spTree>
    <p:extLst>
      <p:ext uri="{BB962C8B-B14F-4D97-AF65-F5344CB8AC3E}">
        <p14:creationId xmlns:p14="http://schemas.microsoft.com/office/powerpoint/2010/main" val="1961053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Save the design changes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35963" cy="7874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After all changes have been made, click the button</a:t>
            </a:r>
          </a:p>
          <a:p>
            <a:pPr marL="0" indent="0" eaLnBrk="1" hangingPunct="1">
              <a:buNone/>
            </a:pPr>
            <a:r>
              <a:rPr lang="en-US" altLang="en-US" sz="2400" dirty="0"/>
              <a:t>    to save the design changes.</a:t>
            </a:r>
          </a:p>
          <a:p>
            <a:pPr eaLnBrk="1" hangingPunct="1"/>
            <a:r>
              <a:rPr lang="en-US" altLang="en-US" sz="2400" dirty="0"/>
              <a:t>You may be prompted with the following error message:</a:t>
            </a:r>
          </a:p>
          <a:p>
            <a:pPr marL="0" indent="0" eaLnBrk="1" hangingPunct="1">
              <a:buNone/>
            </a:pPr>
            <a:r>
              <a:rPr lang="en-US" sz="1800" b="1" i="1" dirty="0"/>
              <a:t>"Saving changes is not permitted. The changes you have made require the following tables to be dropped..."</a:t>
            </a:r>
            <a:r>
              <a:rPr lang="en-US" altLang="en-US" sz="1800" i="1" dirty="0"/>
              <a:t>     </a:t>
            </a:r>
          </a:p>
          <a:p>
            <a:pPr eaLnBrk="1" hangingPunct="1"/>
            <a:r>
              <a:rPr lang="en-US" altLang="en-US" sz="2400" dirty="0"/>
              <a:t>If that is the case, at the left navigation pane of the SCA Project Website click the link “Set up certain SSMS options” for instructions of how to allow saving changes.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5905" y="1722196"/>
            <a:ext cx="190500" cy="20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099279"/>
      </p:ext>
    </p:extLst>
  </p:cSld>
  <p:clrMapOvr>
    <a:masterClrMapping/>
  </p:clrMapOvr>
</p:sld>
</file>

<file path=ppt/theme/theme1.xml><?xml version="1.0" encoding="utf-8"?>
<a:theme xmlns:a="http://schemas.openxmlformats.org/drawingml/2006/main" name="Many-ManyForm">
  <a:themeElements>
    <a:clrScheme name="Many-ManyFor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ny-ManyFor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stealth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stealth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ny-ManyFor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y-ManyFor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y-ManyFor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y-ManyFor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y-ManyFor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y-ManyFor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y-ManyFor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Many-ManyForm</Template>
  <TotalTime>6273</TotalTime>
  <Words>295</Words>
  <Application>Microsoft Office PowerPoint</Application>
  <PresentationFormat>On-screen Show (4:3)</PresentationFormat>
  <Paragraphs>28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Many-ManyForm</vt:lpstr>
      <vt:lpstr>Finalize tables created from Import Wizard</vt:lpstr>
      <vt:lpstr>Modify the Table</vt:lpstr>
      <vt:lpstr>There be “Warnings”</vt:lpstr>
      <vt:lpstr>Verify the Results</vt:lpstr>
      <vt:lpstr>Add the Primary Key</vt:lpstr>
      <vt:lpstr>Save the design changes</vt:lpstr>
    </vt:vector>
  </TitlesOfParts>
  <Company>MIS Faculty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Entering Data in One of the Independent Entity Tables and the Associative Entity Table  of a M:M Relationship*</dc:title>
  <dc:creator>Steven C Ross</dc:creator>
  <cp:lastModifiedBy>Xiaofeng Chen</cp:lastModifiedBy>
  <cp:revision>194</cp:revision>
  <dcterms:created xsi:type="dcterms:W3CDTF">2006-02-09T17:30:15Z</dcterms:created>
  <dcterms:modified xsi:type="dcterms:W3CDTF">2021-04-08T23:46:05Z</dcterms:modified>
</cp:coreProperties>
</file>